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2" r:id="rId3"/>
    <p:sldId id="26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B10C3F-3076-E748-8A3B-5FAD3DD7D454}" v="10" dt="2023-09-13T16:55:45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327"/>
  </p:normalViewPr>
  <p:slideViewPr>
    <p:cSldViewPr snapToGrid="0">
      <p:cViewPr varScale="1">
        <p:scale>
          <a:sx n="121" d="100"/>
          <a:sy n="121" d="100"/>
        </p:scale>
        <p:origin x="20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4:25:54.92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 24575,'25'0'0,"-4"0"0,-15 0 0,0 0 0,5 0 0,-1 0 0,2 0 0,0 0 0,-1 0 0,5 0 0,1 0 0,4 0 0,3 0 0,2 0 0,3 0 0,-3 1 0,-1 1 0,-1 0 0,-4 0 0,0-1 0,-1 1 0,-2 0 0,0 0 0,-2-1 0,0-1 0,0 1 0,0 1 0,0 0 0,-1 0 0,2-2 0,2 1 0,1 1 0,3 0 0,-2 0 0,-2-2 0,-1 0 0,-4 0 0,-2 0 0,-1 0 0,-1 2 0,0 0 0,2 0 0,-4-1 0,3-1 0,1 0 0,2 0 0,1 0 0,1 0 0,-2 0 0,-1 0 0,-3 0 0,2 0 0,-3 0 0,4 0 0,-2 0 0,1 0 0,-2 0 0,1 0 0,-1 0 0,3 0 0,0 0 0,4 0 0,-2 0 0,-1 0 0,0 0 0,-2 0 0,-1 0 0,-1 0 0,1 0 0,-1 0 0,2 0 0,1 0 0,1 0 0,2 0 0,0 0 0,-1 0 0,3 0 0,1 0 0,1 0 0,0 0 0,-2 0 0,0 0 0,-3 0 0,-1 0 0,-2 0 0,0 0 0,0 0 0,2 0 0,2 0 0,0 0 0,0 0 0,-2 0 0,-1 0 0,-4 0 0,1 0 0,2 0 0,1 0 0,4 0 0,-2 0 0,-2 0 0,-3 0 0,-1 0 0,2 0 0,-2 0 0,4 0 0,-3 0 0,1 0 0,3 0 0,0 0 0,1 0 0,1 0 0,-2 0 0,0 0 0,0 0 0,0 0 0,2 0 0,0 0 0,-1 0 0,1 0 0,0 0 0,-2 0 0,-1 0 0,-2 0 0,-1 0 0,1 0 0,0 0 0,1 0 0,-1 0 0,1 0 0,-2 0 0,1 0 0,-1 0 0,0 0 0,3 0 0,-3 0 0,2 0 0,-3 0 0,0 0 0,4 0 0,-3 0 0,3 0 0,-2 0 0,1 0 0,-2 0 0,-1 0 0,2 0 0,-1 0 0,1 0 0,0 0 0,0 0 0,2 0 0,0 0 0,-1 0 0,-2 0 0,1 0 0,-1 0 0,1 0 0,2 0 0,-1 0 0,1 0 0,1 0 0,0 0 0,2 0 0,0 0 0,-1 0 0,1 0 0,-2 0 0,-2 0 0,-2 0 0,1 0 0,-2 0 0,3 0 0,-1 0 0,0 0 0,2 0 0,-2 0 0,-1 0 0,2 0 0,-3 0 0,4 0 0,-4 0 0,1 0 0,2 0 0,2 0 0,1 0 0,0 0 0,-2 0 0,-2 0 0,-3 0 0,4 0 0,-3 0 0,3 0 0,0 0 0,-3 0 0,3 0 0,-1 0 0,-2 0 0,2 0 0,3 0 0,-4 0 0,1 0 0,-1 0 0,-1 0 0,1 0 0,1 0 0,0 0 0,0 0 0,1 0 0,0 0 0,0 0 0,-1 0 0,-1 0 0,1 0 0,-1 0 0,1 0 0,0 0 0,1 0 0,2 0 0,-1 0 0,-2 0 0,-2 0 0,2 0 0,-1 0 0,1 0 0,3 0 0,-5 0 0,4 0 0,-3 0 0,-2 0 0,3 0 0,-1 0 0,3 0 0,-3 0 0,0 0 0,4 0 0,-2 0 0,3 0 0,-6 0 0,1 0 0,0 0 0,0 0 0,3 0 0,-4 0 0,2 0 0,0 0 0,-3 0 0,5 1 0,-5 1 0,3 0 0,0 0 0,-2-2 0,5 0 0,-6 0 0,3 0 0,0 0 0,-3 0 0,5 1 0,-5 1 0,4 0 0,-3-1 0,0-1 0,4 3 0,-5-2 0,2 2 0,2-3 0,-4 0 0,6 0 0,-6 0 0,5 0 0,-5 0 0,2 0 0,2 0 0,-3 0 0,2 0 0,-1 0 0,1 0 0,-2 0 0,3 0 0,-4 0 0,3 0 0,-1 0 0,1 0 0,-1 0 0,1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4:25:54.92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 24575,'25'0'0,"-4"0"0,-15 0 0,0 0 0,5 0 0,-1 0 0,2 0 0,0 0 0,-1 0 0,5 0 0,1 0 0,4 0 0,3 0 0,2 0 0,3 0 0,-3 1 0,-1 1 0,-1 0 0,-4 0 0,0-1 0,-1 1 0,-2 0 0,0 0 0,-2-1 0,0-1 0,0 1 0,0 1 0,0 0 0,-1 0 0,2-2 0,2 1 0,1 1 0,3 0 0,-2 0 0,-2-2 0,-1 0 0,-4 0 0,-2 0 0,-1 0 0,-1 2 0,0 0 0,2 0 0,-4-1 0,3-1 0,1 0 0,2 0 0,1 0 0,1 0 0,-2 0 0,-1 0 0,-3 0 0,2 0 0,-3 0 0,4 0 0,-2 0 0,1 0 0,-2 0 0,1 0 0,-1 0 0,3 0 0,0 0 0,4 0 0,-2 0 0,-1 0 0,0 0 0,-2 0 0,-1 0 0,-1 0 0,1 0 0,-1 0 0,2 0 0,1 0 0,1 0 0,2 0 0,0 0 0,-1 0 0,3 0 0,1 0 0,1 0 0,0 0 0,-2 0 0,0 0 0,-3 0 0,-1 0 0,-2 0 0,0 0 0,0 0 0,2 0 0,2 0 0,0 0 0,0 0 0,-2 0 0,-1 0 0,-4 0 0,1 0 0,2 0 0,1 0 0,4 0 0,-2 0 0,-2 0 0,-3 0 0,-1 0 0,2 0 0,-2 0 0,4 0 0,-3 0 0,1 0 0,3 0 0,0 0 0,1 0 0,1 0 0,-2 0 0,0 0 0,0 0 0,0 0 0,2 0 0,0 0 0,-1 0 0,1 0 0,0 0 0,-2 0 0,-1 0 0,-2 0 0,-1 0 0,1 0 0,0 0 0,1 0 0,-1 0 0,1 0 0,-2 0 0,1 0 0,-1 0 0,0 0 0,3 0 0,-3 0 0,2 0 0,-3 0 0,0 0 0,4 0 0,-3 0 0,3 0 0,-2 0 0,1 0 0,-2 0 0,-1 0 0,2 0 0,-1 0 0,1 0 0,0 0 0,0 0 0,2 0 0,0 0 0,-1 0 0,-2 0 0,1 0 0,-1 0 0,1 0 0,2 0 0,-1 0 0,1 0 0,1 0 0,0 0 0,2 0 0,0 0 0,-1 0 0,1 0 0,-2 0 0,-2 0 0,-2 0 0,1 0 0,-2 0 0,3 0 0,-1 0 0,0 0 0,2 0 0,-2 0 0,-1 0 0,2 0 0,-3 0 0,4 0 0,-4 0 0,1 0 0,2 0 0,2 0 0,1 0 0,0 0 0,-2 0 0,-2 0 0,-3 0 0,4 0 0,-3 0 0,3 0 0,0 0 0,-3 0 0,3 0 0,-1 0 0,-2 0 0,2 0 0,3 0 0,-4 0 0,1 0 0,-1 0 0,-1 0 0,1 0 0,1 0 0,0 0 0,0 0 0,1 0 0,0 0 0,0 0 0,-1 0 0,-1 0 0,1 0 0,-1 0 0,1 0 0,0 0 0,1 0 0,2 0 0,-1 0 0,-2 0 0,-2 0 0,2 0 0,-1 0 0,1 0 0,3 0 0,-5 0 0,4 0 0,-3 0 0,-2 0 0,3 0 0,-1 0 0,3 0 0,-3 0 0,0 0 0,4 0 0,-2 0 0,3 0 0,-6 0 0,1 0 0,0 0 0,0 0 0,3 0 0,-4 0 0,2 0 0,0 0 0,-3 0 0,5 1 0,-5 1 0,3 0 0,0 0 0,-2-2 0,5 0 0,-6 0 0,3 0 0,0 0 0,-3 0 0,5 1 0,-5 1 0,4 0 0,-3-1 0,0-1 0,4 3 0,-5-2 0,2 2 0,2-3 0,-4 0 0,6 0 0,-6 0 0,5 0 0,-5 0 0,2 0 0,2 0 0,-3 0 0,2 0 0,-1 0 0,1 0 0,-2 0 0,3 0 0,-4 0 0,3 0 0,-1 0 0,1 0 0,-1 0 0,1 0 0,-1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8E439-5053-2A17-79F0-2350E0423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9C3E02-9D0F-3302-38D1-C9D77B6CD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A9B3-7596-941C-5B1C-62C6535AA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4003-01CA-0F4D-8C5C-5A6AE20C2252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14240-1E93-EF8B-19BC-56D36D27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BE291-7033-D61F-57DB-AF2B355F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A019-0BCB-284A-B38B-F8F652DC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02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7CDC2-8145-40D1-44B0-74F76E45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45F65-6E26-8987-8019-2775F63BB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A50F2-3921-82D2-EBD2-C85045AD4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4003-01CA-0F4D-8C5C-5A6AE20C2252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AA70C-7359-A2C6-9BFD-B361BAFC4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82CF1-9DC7-B915-9611-51246BA99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A019-0BCB-284A-B38B-F8F652DC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2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5D63C9-54E8-1A61-B4A5-C29663D82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6D357-0012-DD4C-B9A5-F48C8BEC1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738BC-DB29-CBCE-F9FD-CDABA48B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4003-01CA-0F4D-8C5C-5A6AE20C2252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AD06B-C16D-44B6-D226-68D033446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C336C-D8DF-9A6B-B4BA-C14BA1E1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A019-0BCB-284A-B38B-F8F652DC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3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B9CF-3BAB-B1F2-D4DB-FF9C8FB62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46998-3449-C9E7-8E12-82DEA15EC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6E214-A620-EDC5-E52E-CE77C224C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4003-01CA-0F4D-8C5C-5A6AE20C2252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6E238-F749-B20E-D50C-C371850D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67FFA-2E57-6EEF-6CB4-79A37CE76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A019-0BCB-284A-B38B-F8F652DC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67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8737-62F6-217A-5CE2-029B03DA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F216B-6C4E-8447-D1B0-CFF88AFBE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FB342-7364-310C-48A1-2F4660491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4003-01CA-0F4D-8C5C-5A6AE20C2252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73AD1-B4D3-E106-62A9-39A0BA845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B455C-1AF8-0E05-CA36-F67D2613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A019-0BCB-284A-B38B-F8F652DC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6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00DCA-A591-4652-086E-410A6E8B4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A9A5F-BB58-89BE-8D19-4345390B1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3CBB8-6E55-F201-10AD-5396CF22C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7CEB6-58B0-0946-73E4-6B74B13E2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4003-01CA-0F4D-8C5C-5A6AE20C2252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99FF2-2476-4A77-7287-2FF50A34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D353C-B309-4C62-64FB-90FB5FF0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A019-0BCB-284A-B38B-F8F652DC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1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72B6-4895-AD8A-0412-A500A3B3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57230-7C83-5F63-F688-E7E217F16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E69B9-0BDA-D358-7C78-0124C3888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052E3-B9C1-F2B7-D982-2A3DA1AC4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92595E-3224-C2ED-56F7-4341B8828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86ED4A-B1F6-357B-057E-CA503CA7C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4003-01CA-0F4D-8C5C-5A6AE20C2252}" type="datetimeFigureOut">
              <a:rPr lang="en-US" smtClean="0"/>
              <a:t>9/21/23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1FDEE-AECE-2248-64DD-0A232DA67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CAC25D-9A09-B27F-733C-5BFB90E5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A019-0BCB-284A-B38B-F8F652DC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E9AA0-EC64-FF87-6F07-C747DAE37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C4ABA-7AFE-5227-CF04-D7A1C58E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4003-01CA-0F4D-8C5C-5A6AE20C2252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4C15D-0B59-DEA4-BF9B-6B9742369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95579-9FE7-E007-B99C-15ED715C0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A019-0BCB-284A-B38B-F8F652DC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6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380D2C-B2DF-A702-2ADE-4FD9E7271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4003-01CA-0F4D-8C5C-5A6AE20C2252}" type="datetimeFigureOut">
              <a:rPr lang="en-US" smtClean="0"/>
              <a:t>9/21/23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0E4C7E-C169-65FA-D8B9-610954A6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0F126-F4E4-8879-A995-FF9FC4C20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A019-0BCB-284A-B38B-F8F652DC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4647-5CBF-8386-7507-D01BF2826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752CB-BABD-CA53-0B62-56A32EE1D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B9FF5-2B10-BBC4-6110-358A6DA91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12222-FBC7-DFFA-A568-59093D9AB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4003-01CA-0F4D-8C5C-5A6AE20C2252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01125-B013-B38E-5378-86E389C9C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834A1-342F-8D8B-A9AC-53EC1D02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A019-0BCB-284A-B38B-F8F652DC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1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A3DB-C928-396A-107D-B5BE25E0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2200E-047B-172E-CB47-F55107CDCF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552CA-40A0-846E-F5BF-6F9480D06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54B0F-D572-DAEE-C2C6-C40A3CF8A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4003-01CA-0F4D-8C5C-5A6AE20C2252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14009-5319-CD5F-4A14-2AEF45ADF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C4BAC-76A2-BF11-D491-59F884A8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A019-0BCB-284A-B38B-F8F652DC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83FF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A43E8B-9EEF-D58C-1C69-EC4DEFF7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65168-6741-6526-C3D9-086B27D14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1D277-AF23-7F8E-26A0-007495E60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B4003-01CA-0F4D-8C5C-5A6AE20C2252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6B80-0017-1885-EFAD-31ACFD6DD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B7AE7-7DDE-B0C7-7B13-CF3D78E12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5A019-0BCB-284A-B38B-F8F652DC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ustomXml" Target="../ink/ink1.xml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customXml" Target="../ink/ink2.xml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icroscope view of a pink and black cell&#10;&#10;Description automatically generated">
            <a:extLst>
              <a:ext uri="{FF2B5EF4-FFF2-40B4-BE49-F238E27FC236}">
                <a16:creationId xmlns:a16="http://schemas.microsoft.com/office/drawing/2014/main" id="{9639D383-A431-7359-B9D5-E38D8446A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26"/>
          <a:stretch/>
        </p:blipFill>
        <p:spPr>
          <a:xfrm>
            <a:off x="1649896" y="10"/>
            <a:ext cx="1054210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27F21-FA11-15B2-FCF1-7CA1A3C73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99" y="1319280"/>
            <a:ext cx="8199784" cy="24476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Abadi" panose="020B0604020104020204" pitchFamily="34" charset="0"/>
              </a:rPr>
              <a:t>Overview: Basic Science and Biology of ILC and Clinical Consideration of Primary/Early Stage ILC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AE7F0-B6D0-DE0C-25A5-2D2A01B79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746" y="4150739"/>
            <a:ext cx="3822189" cy="215161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l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Lori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Petitti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Patient Advocate</a:t>
            </a:r>
          </a:p>
          <a:p>
            <a:pPr algn="l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Claire Turner, Patient Advocate</a:t>
            </a:r>
          </a:p>
          <a:p>
            <a:pPr algn="l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Patrick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Derksen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PhD</a:t>
            </a:r>
          </a:p>
          <a:p>
            <a:pPr algn="l"/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Cathrin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Brisken, MD, PhD</a:t>
            </a:r>
          </a:p>
          <a:p>
            <a:pPr algn="l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Jacqueline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Jeruss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MD</a:t>
            </a:r>
          </a:p>
          <a:p>
            <a:pPr algn="l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Rachel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Jankowitz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MD</a:t>
            </a:r>
          </a:p>
          <a:p>
            <a:pPr algn="l"/>
            <a:endParaRPr lang="en-US" sz="18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6075E-136C-5D07-9631-22E57FEAD715}"/>
              </a:ext>
            </a:extLst>
          </p:cNvPr>
          <p:cNvSpPr txBox="1"/>
          <p:nvPr/>
        </p:nvSpPr>
        <p:spPr>
          <a:xfrm>
            <a:off x="228596" y="3533548"/>
            <a:ext cx="5009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Session Moderator: Steffi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Oesterreich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PhD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E81D50-EC88-FC7A-D714-7276E858284D}"/>
              </a:ext>
            </a:extLst>
          </p:cNvPr>
          <p:cNvSpPr txBox="1"/>
          <p:nvPr/>
        </p:nvSpPr>
        <p:spPr>
          <a:xfrm>
            <a:off x="8031210" y="6488658"/>
            <a:ext cx="4157741" cy="369332"/>
          </a:xfrm>
          <a:prstGeom prst="rect">
            <a:avLst/>
          </a:prstGeom>
          <a:solidFill>
            <a:srgbClr val="FFF2CC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Do Not Copy. Author Permission Required.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C2A8D2-2A9C-7107-F9EE-9D98231710D9}"/>
              </a:ext>
            </a:extLst>
          </p:cNvPr>
          <p:cNvSpPr txBox="1"/>
          <p:nvPr/>
        </p:nvSpPr>
        <p:spPr>
          <a:xfrm>
            <a:off x="228599" y="1220876"/>
            <a:ext cx="1251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Session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71E98-C02B-4A72-89B6-B5978940911B}"/>
              </a:ext>
            </a:extLst>
          </p:cNvPr>
          <p:cNvSpPr txBox="1"/>
          <p:nvPr/>
        </p:nvSpPr>
        <p:spPr>
          <a:xfrm>
            <a:off x="-18909" y="6519435"/>
            <a:ext cx="1764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September 28</a:t>
            </a:r>
            <a:r>
              <a:rPr lang="en-US" sz="1400" baseline="30000" dirty="0">
                <a:solidFill>
                  <a:srgbClr val="002060"/>
                </a:solidFill>
              </a:rPr>
              <a:t>th</a:t>
            </a:r>
            <a:r>
              <a:rPr lang="en-US" sz="1400" dirty="0">
                <a:solidFill>
                  <a:srgbClr val="002060"/>
                </a:solidFill>
              </a:rPr>
              <a:t>, 2023</a:t>
            </a:r>
          </a:p>
        </p:txBody>
      </p:sp>
      <p:pic>
        <p:nvPicPr>
          <p:cNvPr id="11" name="Picture 10" descr="A blue bird with black background&#10;&#10;Description automatically generated">
            <a:extLst>
              <a:ext uri="{FF2B5EF4-FFF2-40B4-BE49-F238E27FC236}">
                <a16:creationId xmlns:a16="http://schemas.microsoft.com/office/drawing/2014/main" id="{D0114594-D4A8-C2A4-3C8F-75B46CE95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306" y="-7933"/>
            <a:ext cx="731520" cy="731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B918DE-242C-957D-E2A6-2D107F77F154}"/>
              </a:ext>
            </a:extLst>
          </p:cNvPr>
          <p:cNvSpPr txBox="1"/>
          <p:nvPr/>
        </p:nvSpPr>
        <p:spPr>
          <a:xfrm>
            <a:off x="9864577" y="161133"/>
            <a:ext cx="230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#ILCSYMPOSIUM</a:t>
            </a:r>
          </a:p>
        </p:txBody>
      </p:sp>
      <p:pic>
        <p:nvPicPr>
          <p:cNvPr id="13" name="Picture 12" descr="A black and yellow letters and numbers&#10;&#10;Description automatically generated">
            <a:extLst>
              <a:ext uri="{FF2B5EF4-FFF2-40B4-BE49-F238E27FC236}">
                <a16:creationId xmlns:a16="http://schemas.microsoft.com/office/drawing/2014/main" id="{C1C83AE5-274B-4636-F4C3-6CD4F30AC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8" y="115"/>
            <a:ext cx="3145216" cy="118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2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AE81-4BD5-1D9D-7849-3FB1FBDC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"/>
            <a:ext cx="12192000" cy="81500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Lori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Petitti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Patient Advocate</a:t>
            </a:r>
          </a:p>
        </p:txBody>
      </p:sp>
      <p:pic>
        <p:nvPicPr>
          <p:cNvPr id="3" name="Picture 2" descr="A microscope view of a pink and black cell&#10;&#10;Description automatically generated">
            <a:extLst>
              <a:ext uri="{FF2B5EF4-FFF2-40B4-BE49-F238E27FC236}">
                <a16:creationId xmlns:a16="http://schemas.microsoft.com/office/drawing/2014/main" id="{A9640F12-AAC2-1F5B-21AA-AEBD778A9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3233" r="19601"/>
          <a:stretch/>
        </p:blipFill>
        <p:spPr>
          <a:xfrm>
            <a:off x="11664778" y="0"/>
            <a:ext cx="531054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9448BC-7809-5A16-330D-35B4BB9832E9}"/>
              </a:ext>
            </a:extLst>
          </p:cNvPr>
          <p:cNvSpPr/>
          <p:nvPr/>
        </p:nvSpPr>
        <p:spPr>
          <a:xfrm>
            <a:off x="11666693" y="10"/>
            <a:ext cx="527223" cy="68579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98000"/>
                </a:schemeClr>
              </a:gs>
              <a:gs pos="37000">
                <a:schemeClr val="bg1">
                  <a:alpha val="70000"/>
                </a:schemeClr>
              </a:gs>
              <a:gs pos="72000">
                <a:schemeClr val="bg1"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560D61-E5BF-1764-AF95-347C6C009DB1}"/>
                  </a:ext>
                </a:extLst>
              </p14:cNvPr>
              <p14:cNvContentPartPr/>
              <p14:nvPr/>
            </p14:nvContentPartPr>
            <p14:xfrm>
              <a:off x="79044" y="794479"/>
              <a:ext cx="1202040" cy="20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560D61-E5BF-1764-AF95-347C6C009D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44" y="731839"/>
                <a:ext cx="1327680" cy="1461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F9C02B5-167A-2619-579A-DE4BDC370733}"/>
              </a:ext>
            </a:extLst>
          </p:cNvPr>
          <p:cNvSpPr txBox="1"/>
          <p:nvPr/>
        </p:nvSpPr>
        <p:spPr>
          <a:xfrm>
            <a:off x="1649159" y="1250264"/>
            <a:ext cx="78524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13 year Stage II pleomorphic lobular breast cancer survivor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Founding Member LBCA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Board member, Breast Cancer Care &amp; Research Fund, Los Angeles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SHARE and ABCD peer-to-peer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DoD Breast Cancer Research Program Consumer Reviewer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Actively engaged in various projects involving basic, translational</a:t>
            </a:r>
          </a:p>
          <a:p>
            <a:r>
              <a:rPr lang="en-US" sz="2000" dirty="0"/>
              <a:t> and clinically focused research aims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87E1E2-9575-01B6-A588-DF69EC334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083" y="426593"/>
            <a:ext cx="2223714" cy="1675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70A9B-CAFB-E3F7-E631-1130BF4E64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902" y="5018368"/>
            <a:ext cx="1584353" cy="1630952"/>
          </a:xfrm>
          <a:prstGeom prst="rect">
            <a:avLst/>
          </a:prstGeom>
        </p:spPr>
      </p:pic>
      <p:pic>
        <p:nvPicPr>
          <p:cNvPr id="11" name="Picture 2" descr="Lobular Breast Cancer Alliance Logo Registered Trademark">
            <a:extLst>
              <a:ext uri="{FF2B5EF4-FFF2-40B4-BE49-F238E27FC236}">
                <a16:creationId xmlns:a16="http://schemas.microsoft.com/office/drawing/2014/main" id="{7BC3C36C-E3FA-2740-2AFB-5545811C5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22" y="5909873"/>
            <a:ext cx="2156717" cy="73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82AE99-1017-4B9E-4B2A-7F3D7D313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3656" y="3429000"/>
            <a:ext cx="2782522" cy="33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29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AE81-4BD5-1D9D-7849-3FB1FBDC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8179" y="301121"/>
            <a:ext cx="12192000" cy="81500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Claire Turner, Patient Advocate</a:t>
            </a:r>
          </a:p>
        </p:txBody>
      </p:sp>
      <p:pic>
        <p:nvPicPr>
          <p:cNvPr id="3" name="Picture 2" descr="A microscope view of a pink and black cell&#10;&#10;Description automatically generated">
            <a:extLst>
              <a:ext uri="{FF2B5EF4-FFF2-40B4-BE49-F238E27FC236}">
                <a16:creationId xmlns:a16="http://schemas.microsoft.com/office/drawing/2014/main" id="{A9640F12-AAC2-1F5B-21AA-AEBD778A9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3233" r="19601"/>
          <a:stretch/>
        </p:blipFill>
        <p:spPr>
          <a:xfrm>
            <a:off x="11664778" y="0"/>
            <a:ext cx="531054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9448BC-7809-5A16-330D-35B4BB9832E9}"/>
              </a:ext>
            </a:extLst>
          </p:cNvPr>
          <p:cNvSpPr/>
          <p:nvPr/>
        </p:nvSpPr>
        <p:spPr>
          <a:xfrm>
            <a:off x="11666693" y="10"/>
            <a:ext cx="527223" cy="68579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98000"/>
                </a:schemeClr>
              </a:gs>
              <a:gs pos="37000">
                <a:schemeClr val="bg1">
                  <a:alpha val="70000"/>
                </a:schemeClr>
              </a:gs>
              <a:gs pos="72000">
                <a:schemeClr val="bg1"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560D61-E5BF-1764-AF95-347C6C009DB1}"/>
                  </a:ext>
                </a:extLst>
              </p14:cNvPr>
              <p14:cNvContentPartPr/>
              <p14:nvPr/>
            </p14:nvContentPartPr>
            <p14:xfrm>
              <a:off x="79044" y="794479"/>
              <a:ext cx="1202040" cy="20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560D61-E5BF-1764-AF95-347C6C009D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44" y="731479"/>
                <a:ext cx="1327680" cy="1461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F9C02B5-167A-2619-579A-DE4BDC370733}"/>
              </a:ext>
            </a:extLst>
          </p:cNvPr>
          <p:cNvSpPr txBox="1"/>
          <p:nvPr/>
        </p:nvSpPr>
        <p:spPr>
          <a:xfrm>
            <a:off x="1487455" y="1202849"/>
            <a:ext cx="78524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 year Stage II pleomorphic lobular breast cancer survivor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Founding Member and Chair of Lobular Breast Cancer UK (LBCUK)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Founding member European Lobular Breast Cancer Advocates (ELBCA)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UK Patient Advocate Representative European Lobular Breast Cancer Consortium (ELBCC)</a:t>
            </a:r>
          </a:p>
        </p:txBody>
      </p:sp>
      <p:pic>
        <p:nvPicPr>
          <p:cNvPr id="8" name="Picture 7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AB0FD69A-ACD1-CB69-82DA-D8AF96F3E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514" y="3026142"/>
            <a:ext cx="4971644" cy="4971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59FC8-5F8B-DF3A-09BA-F8924BE06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902" y="4776478"/>
            <a:ext cx="2735248" cy="1573122"/>
          </a:xfrm>
          <a:prstGeom prst="rect">
            <a:avLst/>
          </a:prstGeom>
        </p:spPr>
      </p:pic>
      <p:pic>
        <p:nvPicPr>
          <p:cNvPr id="17" name="Picture 16" descr="A logo for a cancer campaign&#10;&#10;Description automatically generated with medium confidence">
            <a:extLst>
              <a:ext uri="{FF2B5EF4-FFF2-40B4-BE49-F238E27FC236}">
                <a16:creationId xmlns:a16="http://schemas.microsoft.com/office/drawing/2014/main" id="{61A9CC76-AF52-807F-F5E5-9ED0DB232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433" y="4692046"/>
            <a:ext cx="2457982" cy="1559999"/>
          </a:xfrm>
          <a:prstGeom prst="rect">
            <a:avLst/>
          </a:prstGeom>
        </p:spPr>
      </p:pic>
      <p:pic>
        <p:nvPicPr>
          <p:cNvPr id="29" name="Picture 28" descr="A person standing next to a sign&#10;&#10;Description automatically generated">
            <a:extLst>
              <a:ext uri="{FF2B5EF4-FFF2-40B4-BE49-F238E27FC236}">
                <a16:creationId xmlns:a16="http://schemas.microsoft.com/office/drawing/2014/main" id="{5F78A72F-8462-F270-178B-81D4F52D9F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9138" y="-10"/>
            <a:ext cx="2413974" cy="3369985"/>
          </a:xfrm>
          <a:prstGeom prst="rect">
            <a:avLst/>
          </a:prstGeom>
        </p:spPr>
      </p:pic>
      <p:pic>
        <p:nvPicPr>
          <p:cNvPr id="31" name="Picture 30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B29EAE85-34B6-1ACA-3C35-2B89024DB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845" y="4360190"/>
            <a:ext cx="3199717" cy="258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91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9ef9f489-e0a0-4eeb-87cc-3a526112fd0d}" enabled="0" method="" siteId="{9ef9f489-e0a0-4eeb-87cc-3a526112fd0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172</Words>
  <Application>Microsoft Macintosh PowerPoint</Application>
  <PresentationFormat>Widescreen</PresentationFormat>
  <Paragraphs>33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Abadi</vt:lpstr>
      <vt:lpstr>Arial</vt:lpstr>
      <vt:lpstr>Calibri</vt:lpstr>
      <vt:lpstr>Calibri Light</vt:lpstr>
      <vt:lpstr>Tahoma</vt:lpstr>
      <vt:lpstr>Office Theme</vt:lpstr>
      <vt:lpstr>Overview: Basic Science and Biology of ILC and Clinical Consideration of Primary/Early Stage ILC</vt:lpstr>
      <vt:lpstr>Lori Petitti, Patient Advocate</vt:lpstr>
      <vt:lpstr>Claire Turner, Patient Advocate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Overview: Basic Science and Biology of ILC and Clinical Consideration of Primary/Early Stage ILC</dc:title>
  <dc:creator>Hooda, Jagmohan</dc:creator>
  <cp:lastModifiedBy>Lori Petitti</cp:lastModifiedBy>
  <cp:revision>9</cp:revision>
  <dcterms:created xsi:type="dcterms:W3CDTF">2023-08-01T13:43:06Z</dcterms:created>
  <dcterms:modified xsi:type="dcterms:W3CDTF">2023-09-21T16:07:57Z</dcterms:modified>
</cp:coreProperties>
</file>